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0" r:id="rId7"/>
    <p:sldId id="261" r:id="rId8"/>
    <p:sldId id="262" r:id="rId9"/>
    <p:sldId id="263" r:id="rId10"/>
    <p:sldId id="264" r:id="rId1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5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p>
            <a:fld id="{68DA72DF-A0DD-4139-BD71-1EBB7DEF358E}" type="datetimeFigureOut">
              <a:rPr lang="es-ES" smtClean="0"/>
              <a:t>12/09/2023</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2696795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68DA72DF-A0DD-4139-BD71-1EBB7DEF358E}" type="datetimeFigureOut">
              <a:rPr lang="es-ES" smtClean="0"/>
              <a:t>12/09/2023</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3242569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68DA72DF-A0DD-4139-BD71-1EBB7DEF358E}" type="datetimeFigureOut">
              <a:rPr lang="es-ES" smtClean="0"/>
              <a:t>12/09/2023</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4024968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68DA72DF-A0DD-4139-BD71-1EBB7DEF358E}" type="datetimeFigureOut">
              <a:rPr lang="es-ES" smtClean="0"/>
              <a:t>12/09/2023</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3198291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68DA72DF-A0DD-4139-BD71-1EBB7DEF358E}" type="datetimeFigureOut">
              <a:rPr lang="es-ES" smtClean="0"/>
              <a:t>12/09/2023</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3585538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68DA72DF-A0DD-4139-BD71-1EBB7DEF358E}" type="datetimeFigureOut">
              <a:rPr lang="es-ES" smtClean="0"/>
              <a:t>12/09/2023</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1802165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8DA72DF-A0DD-4139-BD71-1EBB7DEF358E}" type="datetimeFigureOut">
              <a:rPr lang="es-ES" smtClean="0"/>
              <a:t>12/09/2023</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2451728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8DA72DF-A0DD-4139-BD71-1EBB7DEF358E}" type="datetimeFigureOut">
              <a:rPr lang="es-ES" smtClean="0"/>
              <a:t>12/09/2023</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3927582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8DA72DF-A0DD-4139-BD71-1EBB7DEF358E}" type="datetimeFigureOut">
              <a:rPr lang="es-ES" smtClean="0"/>
              <a:t>12/09/2023</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3538619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68DA72DF-A0DD-4139-BD71-1EBB7DEF358E}" type="datetimeFigureOut">
              <a:rPr lang="es-ES" smtClean="0"/>
              <a:t>12/09/2023</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1244772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68DA72DF-A0DD-4139-BD71-1EBB7DEF358E}" type="datetimeFigureOut">
              <a:rPr lang="es-ES" smtClean="0"/>
              <a:t>12/09/2023</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94057E3-6FA3-4037-AB7A-0460C34B3EF2}" type="slidenum">
              <a:rPr lang="es-ES" smtClean="0"/>
              <a:t>‹Nº›</a:t>
            </a:fld>
            <a:endParaRPr lang="es-ES"/>
          </a:p>
        </p:txBody>
      </p:sp>
    </p:spTree>
    <p:extLst>
      <p:ext uri="{BB962C8B-B14F-4D97-AF65-F5344CB8AC3E}">
        <p14:creationId xmlns:p14="http://schemas.microsoft.com/office/powerpoint/2010/main" val="2467991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DA72DF-A0DD-4139-BD71-1EBB7DEF358E}" type="datetimeFigureOut">
              <a:rPr lang="es-ES" smtClean="0"/>
              <a:t>12/09/2023</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4057E3-6FA3-4037-AB7A-0460C34B3EF2}" type="slidenum">
              <a:rPr lang="es-ES" smtClean="0"/>
              <a:t>‹Nº›</a:t>
            </a:fld>
            <a:endParaRPr lang="es-ES"/>
          </a:p>
        </p:txBody>
      </p:sp>
    </p:spTree>
    <p:extLst>
      <p:ext uri="{BB962C8B-B14F-4D97-AF65-F5344CB8AC3E}">
        <p14:creationId xmlns:p14="http://schemas.microsoft.com/office/powerpoint/2010/main" val="3950216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jpeg"/><Relationship Id="rId3" Type="http://schemas.openxmlformats.org/officeDocument/2006/relationships/image" Target="../media/image14.jpeg"/><Relationship Id="rId7" Type="http://schemas.openxmlformats.org/officeDocument/2006/relationships/image" Target="../media/image18.jpeg"/><Relationship Id="rId12" Type="http://schemas.openxmlformats.org/officeDocument/2006/relationships/image" Target="../media/image23.png"/><Relationship Id="rId17" Type="http://schemas.openxmlformats.org/officeDocument/2006/relationships/image" Target="../media/image3.png"/><Relationship Id="rId2" Type="http://schemas.openxmlformats.org/officeDocument/2006/relationships/image" Target="../media/image13.png"/><Relationship Id="rId16"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17.jpeg"/><Relationship Id="rId11" Type="http://schemas.openxmlformats.org/officeDocument/2006/relationships/image" Target="../media/image22.png"/><Relationship Id="rId5" Type="http://schemas.openxmlformats.org/officeDocument/2006/relationships/image" Target="../media/image16.jpeg"/><Relationship Id="rId15" Type="http://schemas.openxmlformats.org/officeDocument/2006/relationships/image" Target="../media/image2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 Id="rId1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759655" y="407962"/>
            <a:ext cx="10888394" cy="2229163"/>
          </a:xfrm>
          <a:solidFill>
            <a:schemeClr val="accent4">
              <a:lumMod val="40000"/>
              <a:lumOff val="60000"/>
            </a:schemeClr>
          </a:solidFill>
          <a:effectLst>
            <a:outerShdw blurRad="50800" dist="50800" dir="5400000" algn="ctr" rotWithShape="0">
              <a:schemeClr val="bg1"/>
            </a:outerShdw>
          </a:effectLst>
        </p:spPr>
        <p:txBody>
          <a:bodyPr>
            <a:noAutofit/>
          </a:bodyPr>
          <a:lstStyle/>
          <a:p>
            <a:r>
              <a:rPr lang="es-ES" sz="8000" dirty="0" smtClean="0">
                <a:latin typeface="Times New Roman" panose="02020603050405020304" pitchFamily="18" charset="0"/>
                <a:cs typeface="Times New Roman" panose="02020603050405020304" pitchFamily="18" charset="0"/>
              </a:rPr>
              <a:t>¿Por qué es importante aprender francés?</a:t>
            </a:r>
            <a:endParaRPr lang="es-ES" sz="8000" dirty="0">
              <a:latin typeface="Times New Roman" panose="02020603050405020304" pitchFamily="18" charset="0"/>
              <a:cs typeface="Times New Roman" panose="02020603050405020304" pitchFamily="18" charset="0"/>
            </a:endParaRPr>
          </a:p>
        </p:txBody>
      </p:sp>
      <p:pic>
        <p:nvPicPr>
          <p:cNvPr id="5" name="Imagen 4"/>
          <p:cNvPicPr>
            <a:picLocks noChangeAspect="1"/>
          </p:cNvPicPr>
          <p:nvPr/>
        </p:nvPicPr>
        <p:blipFill>
          <a:blip r:embed="rId2"/>
          <a:stretch>
            <a:fillRect/>
          </a:stretch>
        </p:blipFill>
        <p:spPr>
          <a:xfrm>
            <a:off x="10056001" y="1391435"/>
            <a:ext cx="1099679" cy="1133148"/>
          </a:xfrm>
          <a:prstGeom prst="rect">
            <a:avLst/>
          </a:prstGeom>
        </p:spPr>
      </p:pic>
      <p:pic>
        <p:nvPicPr>
          <p:cNvPr id="6" name="Imagen 5"/>
          <p:cNvPicPr>
            <a:picLocks noChangeAspect="1"/>
          </p:cNvPicPr>
          <p:nvPr/>
        </p:nvPicPr>
        <p:blipFill>
          <a:blip r:embed="rId3"/>
          <a:stretch>
            <a:fillRect/>
          </a:stretch>
        </p:blipFill>
        <p:spPr>
          <a:xfrm>
            <a:off x="3080823" y="2954215"/>
            <a:ext cx="6358597" cy="3671667"/>
          </a:xfrm>
          <a:prstGeom prst="rect">
            <a:avLst/>
          </a:prstGeom>
        </p:spPr>
      </p:pic>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79726" y="5717307"/>
            <a:ext cx="1029855" cy="1029855"/>
          </a:xfrm>
          <a:prstGeom prst="rect">
            <a:avLst/>
          </a:prstGeom>
        </p:spPr>
      </p:pic>
    </p:spTree>
    <p:extLst>
      <p:ext uri="{BB962C8B-B14F-4D97-AF65-F5344CB8AC3E}">
        <p14:creationId xmlns:p14="http://schemas.microsoft.com/office/powerpoint/2010/main" val="27057899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436098" y="1168352"/>
            <a:ext cx="11437034" cy="1325563"/>
          </a:xfrm>
          <a:solidFill>
            <a:srgbClr val="002060"/>
          </a:solidFill>
        </p:spPr>
        <p:txBody>
          <a:bodyPr>
            <a:normAutofit fontScale="90000"/>
          </a:bodyPr>
          <a:lstStyle/>
          <a:p>
            <a:pPr algn="ctr"/>
            <a:r>
              <a:rPr lang="es-ES"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Vuestro estudio y vuestro esfuerzo tiene sentido. </a:t>
            </a:r>
            <a:br>
              <a:rPr lang="es-ES"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s-ES"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 LO OLVIDÉIS! </a:t>
            </a:r>
            <a:endParaRPr lang="es-ES"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Marcador de contenido 2"/>
          <p:cNvSpPr>
            <a:spLocks noGrp="1"/>
          </p:cNvSpPr>
          <p:nvPr>
            <p:ph idx="1"/>
          </p:nvPr>
        </p:nvSpPr>
        <p:spPr>
          <a:xfrm>
            <a:off x="896815" y="2672862"/>
            <a:ext cx="10515600" cy="1406769"/>
          </a:xfrm>
        </p:spPr>
        <p:txBody>
          <a:bodyPr/>
          <a:lstStyle/>
          <a:p>
            <a:pPr marL="0" indent="0" algn="ctr">
              <a:buNone/>
            </a:pPr>
            <a:r>
              <a:rPr lang="es-ES" dirty="0" smtClean="0"/>
              <a:t>“Nunca consideres el estudio como una obligación, sino como una oportunidad para penetrar </a:t>
            </a:r>
            <a:r>
              <a:rPr lang="es-ES" b="1" dirty="0" smtClean="0"/>
              <a:t>en el bello y maravilloso mundo del saber.”</a:t>
            </a:r>
          </a:p>
          <a:p>
            <a:pPr marL="0" indent="0" algn="ctr">
              <a:buNone/>
            </a:pPr>
            <a:r>
              <a:rPr lang="es-ES" dirty="0" smtClean="0"/>
              <a:t>Albert Einstein</a:t>
            </a:r>
            <a:endParaRPr lang="es-ES" dirty="0"/>
          </a:p>
        </p:txBody>
      </p:sp>
      <p:sp>
        <p:nvSpPr>
          <p:cNvPr id="4" name="Rectángulo 3"/>
          <p:cNvSpPr/>
          <p:nvPr/>
        </p:nvSpPr>
        <p:spPr>
          <a:xfrm>
            <a:off x="436098" y="4412126"/>
            <a:ext cx="6668087" cy="2123658"/>
          </a:xfrm>
          <a:prstGeom prst="rect">
            <a:avLst/>
          </a:prstGeom>
        </p:spPr>
        <p:txBody>
          <a:bodyPr wrap="square">
            <a:spAutoFit/>
          </a:bodyPr>
          <a:lstStyle/>
          <a:p>
            <a:pPr algn="ctr"/>
            <a:r>
              <a:rPr lang="es-ES" sz="4400" dirty="0">
                <a:solidFill>
                  <a:srgbClr val="002060"/>
                </a:solidFill>
                <a:latin typeface="Times New Roman" panose="02020603050405020304" pitchFamily="18" charset="0"/>
                <a:ea typeface="+mj-ea"/>
                <a:cs typeface="Times New Roman" panose="02020603050405020304" pitchFamily="18" charset="0"/>
              </a:rPr>
              <a:t>¿Y en qué bello y maravilloso mundo del saber nos sumerge </a:t>
            </a:r>
            <a:r>
              <a:rPr lang="es-ES" sz="4400" dirty="0" smtClean="0">
                <a:solidFill>
                  <a:srgbClr val="002060"/>
                </a:solidFill>
                <a:latin typeface="Times New Roman" panose="02020603050405020304" pitchFamily="18" charset="0"/>
                <a:ea typeface="+mj-ea"/>
                <a:cs typeface="Times New Roman" panose="02020603050405020304" pitchFamily="18" charset="0"/>
              </a:rPr>
              <a:t>“el franchute”?</a:t>
            </a:r>
            <a:endParaRPr lang="es-ES" dirty="0"/>
          </a:p>
        </p:txBody>
      </p:sp>
      <p:pic>
        <p:nvPicPr>
          <p:cNvPr id="1026" name="Picture 2" descr="Ver las imágenes de orig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03544" y="4437524"/>
            <a:ext cx="4008871" cy="2098260"/>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57980" y="49023"/>
            <a:ext cx="1029855" cy="1029855"/>
          </a:xfrm>
          <a:prstGeom prst="rect">
            <a:avLst/>
          </a:prstGeom>
        </p:spPr>
      </p:pic>
    </p:spTree>
    <p:extLst>
      <p:ext uri="{BB962C8B-B14F-4D97-AF65-F5344CB8AC3E}">
        <p14:creationId xmlns:p14="http://schemas.microsoft.com/office/powerpoint/2010/main" val="29306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2">
              <a:lumMod val="40000"/>
              <a:lumOff val="60000"/>
            </a:schemeClr>
          </a:solidFill>
        </p:spPr>
        <p:txBody>
          <a:bodyPr/>
          <a:lstStyle/>
          <a:p>
            <a:r>
              <a:rPr lang="es-ES" dirty="0" smtClean="0">
                <a:solidFill>
                  <a:srgbClr val="002060"/>
                </a:solidFill>
                <a:latin typeface="Times New Roman" panose="02020603050405020304" pitchFamily="18" charset="0"/>
                <a:cs typeface="Times New Roman" panose="02020603050405020304" pitchFamily="18" charset="0"/>
              </a:rPr>
              <a:t>Lo primero de todo…</a:t>
            </a:r>
            <a:endParaRPr lang="es-ES" dirty="0">
              <a:solidFill>
                <a:srgbClr val="002060"/>
              </a:solidFill>
              <a:latin typeface="Times New Roman" panose="02020603050405020304" pitchFamily="18" charset="0"/>
              <a:cs typeface="Times New Roman" panose="02020603050405020304" pitchFamily="18" charset="0"/>
            </a:endParaRPr>
          </a:p>
        </p:txBody>
      </p:sp>
      <p:sp>
        <p:nvSpPr>
          <p:cNvPr id="3" name="Marcador de contenido 2"/>
          <p:cNvSpPr>
            <a:spLocks noGrp="1"/>
          </p:cNvSpPr>
          <p:nvPr>
            <p:ph idx="1"/>
          </p:nvPr>
        </p:nvSpPr>
        <p:spPr>
          <a:xfrm>
            <a:off x="562708" y="1825625"/>
            <a:ext cx="7315200" cy="5559913"/>
          </a:xfrm>
        </p:spPr>
        <p:txBody>
          <a:bodyPr>
            <a:noAutofit/>
          </a:bodyPr>
          <a:lstStyle/>
          <a:p>
            <a:pPr marL="0" indent="0" algn="just">
              <a:buNone/>
            </a:pPr>
            <a:r>
              <a:rPr lang="es-ES" sz="2400" dirty="0">
                <a:latin typeface="Times New Roman" panose="02020603050405020304" pitchFamily="18" charset="0"/>
                <a:cs typeface="Times New Roman" panose="02020603050405020304" pitchFamily="18" charset="0"/>
              </a:rPr>
              <a:t>Más de </a:t>
            </a:r>
            <a:r>
              <a:rPr lang="es-ES" sz="2400" b="1" dirty="0">
                <a:latin typeface="Times New Roman" panose="02020603050405020304" pitchFamily="18" charset="0"/>
                <a:cs typeface="Times New Roman" panose="02020603050405020304" pitchFamily="18" charset="0"/>
              </a:rPr>
              <a:t>200 millones de personas</a:t>
            </a:r>
            <a:r>
              <a:rPr lang="es-ES" sz="2400" dirty="0">
                <a:latin typeface="Times New Roman" panose="02020603050405020304" pitchFamily="18" charset="0"/>
                <a:cs typeface="Times New Roman" panose="02020603050405020304" pitchFamily="18" charset="0"/>
              </a:rPr>
              <a:t> hablan francés </a:t>
            </a:r>
            <a:r>
              <a:rPr lang="es-ES" sz="2400" dirty="0">
                <a:solidFill>
                  <a:srgbClr val="FF0000"/>
                </a:solidFill>
                <a:latin typeface="Times New Roman" panose="02020603050405020304" pitchFamily="18" charset="0"/>
                <a:cs typeface="Times New Roman" panose="02020603050405020304" pitchFamily="18" charset="0"/>
              </a:rPr>
              <a:t>en los cinco continentes</a:t>
            </a:r>
            <a:r>
              <a:rPr lang="es-ES" sz="2400" dirty="0">
                <a:latin typeface="Times New Roman" panose="02020603050405020304" pitchFamily="18" charset="0"/>
                <a:cs typeface="Times New Roman" panose="02020603050405020304" pitchFamily="18" charset="0"/>
              </a:rPr>
              <a:t>. </a:t>
            </a:r>
            <a:endParaRPr lang="es-ES" sz="2400" dirty="0" smtClean="0">
              <a:latin typeface="Times New Roman" panose="02020603050405020304" pitchFamily="18" charset="0"/>
              <a:cs typeface="Times New Roman" panose="02020603050405020304" pitchFamily="18" charset="0"/>
            </a:endParaRPr>
          </a:p>
          <a:p>
            <a:pPr marL="0" indent="0" algn="just">
              <a:buNone/>
            </a:pPr>
            <a:r>
              <a:rPr lang="es-ES" sz="2400" dirty="0" smtClean="0">
                <a:latin typeface="Times New Roman" panose="02020603050405020304" pitchFamily="18" charset="0"/>
                <a:cs typeface="Times New Roman" panose="02020603050405020304" pitchFamily="18" charset="0"/>
              </a:rPr>
              <a:t>El </a:t>
            </a:r>
            <a:r>
              <a:rPr lang="es-ES" sz="2400" dirty="0">
                <a:latin typeface="Times New Roman" panose="02020603050405020304" pitchFamily="18" charset="0"/>
                <a:cs typeface="Times New Roman" panose="02020603050405020304" pitchFamily="18" charset="0"/>
              </a:rPr>
              <a:t>francés es </a:t>
            </a:r>
            <a:r>
              <a:rPr lang="es-ES" sz="2400" dirty="0">
                <a:solidFill>
                  <a:srgbClr val="FF0000"/>
                </a:solidFill>
                <a:latin typeface="Times New Roman" panose="02020603050405020304" pitchFamily="18" charset="0"/>
                <a:cs typeface="Times New Roman" panose="02020603050405020304" pitchFamily="18" charset="0"/>
              </a:rPr>
              <a:t>la lengua extranjera que más personas aprenden, después del inglés</a:t>
            </a:r>
            <a:r>
              <a:rPr lang="es-ES" sz="2400" dirty="0">
                <a:latin typeface="Times New Roman" panose="02020603050405020304" pitchFamily="18" charset="0"/>
                <a:cs typeface="Times New Roman" panose="02020603050405020304" pitchFamily="18" charset="0"/>
              </a:rPr>
              <a:t> y la </a:t>
            </a:r>
            <a:r>
              <a:rPr lang="es-ES" sz="2400" b="1" dirty="0">
                <a:latin typeface="Times New Roman" panose="02020603050405020304" pitchFamily="18" charset="0"/>
                <a:cs typeface="Times New Roman" panose="02020603050405020304" pitchFamily="18" charset="0"/>
              </a:rPr>
              <a:t>novena</a:t>
            </a:r>
            <a:r>
              <a:rPr lang="es-ES" sz="2400" dirty="0">
                <a:latin typeface="Times New Roman" panose="02020603050405020304" pitchFamily="18" charset="0"/>
                <a:cs typeface="Times New Roman" panose="02020603050405020304" pitchFamily="18" charset="0"/>
              </a:rPr>
              <a:t> lengua más hablada en el mundo</a:t>
            </a:r>
            <a:r>
              <a:rPr lang="es-ES" sz="2400" dirty="0" smtClean="0">
                <a:latin typeface="Times New Roman" panose="02020603050405020304" pitchFamily="18" charset="0"/>
                <a:cs typeface="Times New Roman" panose="02020603050405020304" pitchFamily="18" charset="0"/>
              </a:rPr>
              <a:t>.</a:t>
            </a:r>
          </a:p>
          <a:p>
            <a:pPr marL="0" indent="0" algn="just">
              <a:buNone/>
            </a:pPr>
            <a:r>
              <a:rPr lang="es-ES" sz="2400" dirty="0" smtClean="0">
                <a:latin typeface="Times New Roman" panose="02020603050405020304" pitchFamily="18" charset="0"/>
                <a:cs typeface="Times New Roman" panose="02020603050405020304" pitchFamily="18" charset="0"/>
              </a:rPr>
              <a:t/>
            </a:r>
            <a:br>
              <a:rPr lang="es-ES" sz="2400" dirty="0" smtClean="0">
                <a:latin typeface="Times New Roman" panose="02020603050405020304" pitchFamily="18" charset="0"/>
                <a:cs typeface="Times New Roman" panose="02020603050405020304" pitchFamily="18" charset="0"/>
              </a:rPr>
            </a:br>
            <a:r>
              <a:rPr lang="es-ES" sz="2400" dirty="0">
                <a:latin typeface="Times New Roman" panose="02020603050405020304" pitchFamily="18" charset="0"/>
                <a:cs typeface="Times New Roman" panose="02020603050405020304" pitchFamily="18" charset="0"/>
              </a:rPr>
              <a:t>Es también el único idioma, junto con el inglés, que </a:t>
            </a:r>
            <a:r>
              <a:rPr lang="es-ES" sz="2400" b="1" dirty="0">
                <a:latin typeface="Times New Roman" panose="02020603050405020304" pitchFamily="18" charset="0"/>
                <a:cs typeface="Times New Roman" panose="02020603050405020304" pitchFamily="18" charset="0"/>
              </a:rPr>
              <a:t>puede aprenderse en todos los países del mundo.</a:t>
            </a:r>
            <a:r>
              <a:rPr lang="es-ES" sz="2400" dirty="0">
                <a:latin typeface="Times New Roman" panose="02020603050405020304" pitchFamily="18" charset="0"/>
                <a:cs typeface="Times New Roman" panose="02020603050405020304" pitchFamily="18" charset="0"/>
              </a:rPr>
              <a:t> </a:t>
            </a:r>
            <a:endParaRPr lang="es-ES" sz="2400" dirty="0" smtClean="0">
              <a:latin typeface="Times New Roman" panose="02020603050405020304" pitchFamily="18" charset="0"/>
              <a:cs typeface="Times New Roman" panose="02020603050405020304" pitchFamily="18" charset="0"/>
            </a:endParaRPr>
          </a:p>
          <a:p>
            <a:pPr marL="0" indent="0" algn="just">
              <a:buNone/>
            </a:pPr>
            <a:r>
              <a:rPr lang="es-ES" sz="2400" dirty="0" smtClean="0">
                <a:latin typeface="Times New Roman" panose="02020603050405020304" pitchFamily="18" charset="0"/>
                <a:cs typeface="Times New Roman" panose="02020603050405020304" pitchFamily="18" charset="0"/>
              </a:rPr>
              <a:t>Francia </a:t>
            </a:r>
            <a:r>
              <a:rPr lang="es-ES" sz="2400" dirty="0">
                <a:latin typeface="Times New Roman" panose="02020603050405020304" pitchFamily="18" charset="0"/>
                <a:cs typeface="Times New Roman" panose="02020603050405020304" pitchFamily="18" charset="0"/>
              </a:rPr>
              <a:t>dispone de la mayor red de establecimientos culturales en el extranjero, donde </a:t>
            </a:r>
            <a:r>
              <a:rPr lang="es-ES" sz="2400" b="1" dirty="0">
                <a:latin typeface="Times New Roman" panose="02020603050405020304" pitchFamily="18" charset="0"/>
                <a:cs typeface="Times New Roman" panose="02020603050405020304" pitchFamily="18" charset="0"/>
              </a:rPr>
              <a:t>se imparten clases de francés a más de 750.000 personas</a:t>
            </a:r>
            <a:r>
              <a:rPr lang="es-ES" sz="2400" dirty="0">
                <a:latin typeface="Times New Roman" panose="02020603050405020304" pitchFamily="18" charset="0"/>
                <a:cs typeface="Times New Roman" panose="02020603050405020304" pitchFamily="18" charset="0"/>
              </a:rPr>
              <a:t>.</a:t>
            </a:r>
          </a:p>
        </p:txBody>
      </p:sp>
      <p:pic>
        <p:nvPicPr>
          <p:cNvPr id="4" name="Imagen 3"/>
          <p:cNvPicPr>
            <a:picLocks noChangeAspect="1"/>
          </p:cNvPicPr>
          <p:nvPr/>
        </p:nvPicPr>
        <p:blipFill rotWithShape="1">
          <a:blip r:embed="rId2"/>
          <a:srcRect r="11686"/>
          <a:stretch/>
        </p:blipFill>
        <p:spPr>
          <a:xfrm>
            <a:off x="8454684" y="2475914"/>
            <a:ext cx="3235568" cy="3024554"/>
          </a:xfrm>
          <a:prstGeom prst="rect">
            <a:avLst/>
          </a:prstGeom>
        </p:spPr>
      </p:pic>
      <p:pic>
        <p:nvPicPr>
          <p:cNvPr id="5" name="Imagen 4"/>
          <p:cNvPicPr>
            <a:picLocks noChangeAspect="1"/>
          </p:cNvPicPr>
          <p:nvPr/>
        </p:nvPicPr>
        <p:blipFill>
          <a:blip r:embed="rId3"/>
          <a:stretch>
            <a:fillRect/>
          </a:stretch>
        </p:blipFill>
        <p:spPr>
          <a:xfrm>
            <a:off x="7857515" y="162719"/>
            <a:ext cx="4334485" cy="1595437"/>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79726" y="5717307"/>
            <a:ext cx="1029855" cy="1029855"/>
          </a:xfrm>
          <a:prstGeom prst="rect">
            <a:avLst/>
          </a:prstGeom>
        </p:spPr>
      </p:pic>
    </p:spTree>
    <p:extLst>
      <p:ext uri="{BB962C8B-B14F-4D97-AF65-F5344CB8AC3E}">
        <p14:creationId xmlns:p14="http://schemas.microsoft.com/office/powerpoint/2010/main" val="38606984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852052" cy="1325563"/>
          </a:xfrm>
          <a:solidFill>
            <a:srgbClr val="92D050"/>
          </a:solidFill>
        </p:spPr>
        <p:txBody>
          <a:bodyPr>
            <a:normAutofit/>
          </a:bodyPr>
          <a:lstStyle/>
          <a:p>
            <a:pPr algn="ctr"/>
            <a:r>
              <a:rPr lang="es-ES" sz="3200" b="1" dirty="0" smtClean="0">
                <a:solidFill>
                  <a:schemeClr val="bg1"/>
                </a:solidFill>
                <a:latin typeface="Times New Roman" panose="02020603050405020304" pitchFamily="18" charset="0"/>
                <a:cs typeface="Times New Roman" panose="02020603050405020304" pitchFamily="18" charset="0"/>
              </a:rPr>
              <a:t>Los idiomas son una llave directa a conocer otros mundos…</a:t>
            </a:r>
            <a:br>
              <a:rPr lang="es-ES" sz="3200" b="1" dirty="0" smtClean="0">
                <a:solidFill>
                  <a:schemeClr val="bg1"/>
                </a:solidFill>
                <a:latin typeface="Times New Roman" panose="02020603050405020304" pitchFamily="18" charset="0"/>
                <a:cs typeface="Times New Roman" panose="02020603050405020304" pitchFamily="18" charset="0"/>
              </a:rPr>
            </a:br>
            <a:r>
              <a:rPr lang="es-ES" sz="3200" b="1" dirty="0" smtClean="0">
                <a:solidFill>
                  <a:schemeClr val="bg1"/>
                </a:solidFill>
                <a:latin typeface="Times New Roman" panose="02020603050405020304" pitchFamily="18" charset="0"/>
                <a:cs typeface="Times New Roman" panose="02020603050405020304" pitchFamily="18" charset="0"/>
              </a:rPr>
              <a:t>COMUNICACIÓN  </a:t>
            </a:r>
            <a:endParaRPr lang="es-ES" sz="3200" b="1" dirty="0">
              <a:solidFill>
                <a:schemeClr val="bg1"/>
              </a:solidFill>
              <a:latin typeface="Times New Roman" panose="02020603050405020304" pitchFamily="18" charset="0"/>
              <a:cs typeface="Times New Roman" panose="02020603050405020304" pitchFamily="18" charset="0"/>
            </a:endParaRPr>
          </a:p>
        </p:txBody>
      </p:sp>
      <p:pic>
        <p:nvPicPr>
          <p:cNvPr id="4" name="Imagen 3"/>
          <p:cNvPicPr>
            <a:picLocks noChangeAspect="1"/>
          </p:cNvPicPr>
          <p:nvPr/>
        </p:nvPicPr>
        <p:blipFill>
          <a:blip r:embed="rId2"/>
          <a:stretch>
            <a:fillRect/>
          </a:stretch>
        </p:blipFill>
        <p:spPr>
          <a:xfrm>
            <a:off x="7409864" y="1941732"/>
            <a:ext cx="3943936" cy="3286613"/>
          </a:xfrm>
          <a:prstGeom prst="rect">
            <a:avLst/>
          </a:prstGeom>
        </p:spPr>
      </p:pic>
      <p:pic>
        <p:nvPicPr>
          <p:cNvPr id="5" name="Imagen 4"/>
          <p:cNvPicPr>
            <a:picLocks noChangeAspect="1"/>
          </p:cNvPicPr>
          <p:nvPr/>
        </p:nvPicPr>
        <p:blipFill>
          <a:blip r:embed="rId3"/>
          <a:stretch>
            <a:fillRect/>
          </a:stretch>
        </p:blipFill>
        <p:spPr>
          <a:xfrm>
            <a:off x="838200" y="1941732"/>
            <a:ext cx="6429418" cy="3286613"/>
          </a:xfrm>
          <a:prstGeom prst="rect">
            <a:avLst/>
          </a:prstGeom>
        </p:spPr>
      </p:pic>
      <p:sp>
        <p:nvSpPr>
          <p:cNvPr id="6" name="Título 1"/>
          <p:cNvSpPr txBox="1">
            <a:spLocks/>
          </p:cNvSpPr>
          <p:nvPr/>
        </p:nvSpPr>
        <p:spPr>
          <a:xfrm>
            <a:off x="838200" y="5356811"/>
            <a:ext cx="10852052" cy="1325563"/>
          </a:xfrm>
          <a:prstGeom prst="rect">
            <a:avLst/>
          </a:prstGeom>
          <a:solidFill>
            <a:srgbClr val="92D05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3200" b="1" dirty="0" smtClean="0">
                <a:solidFill>
                  <a:schemeClr val="bg1"/>
                </a:solidFill>
                <a:latin typeface="Times New Roman" panose="02020603050405020304" pitchFamily="18" charset="0"/>
                <a:cs typeface="Times New Roman" panose="02020603050405020304" pitchFamily="18" charset="0"/>
              </a:rPr>
              <a:t>Tu realidad no es única, ahí fuera hay un mundo inmenso por descubrir. ¿No te apetece saber más sobre ello? </a:t>
            </a:r>
            <a:endParaRPr lang="es-ES" sz="3200" b="1" dirty="0">
              <a:solidFill>
                <a:schemeClr val="bg1"/>
              </a:solidFill>
              <a:latin typeface="Times New Roman" panose="02020603050405020304" pitchFamily="18" charset="0"/>
              <a:cs typeface="Times New Roman" panose="02020603050405020304" pitchFamily="18" charset="0"/>
            </a:endParaRPr>
          </a:p>
        </p:txBody>
      </p:sp>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51487" y="4341091"/>
            <a:ext cx="887254" cy="887254"/>
          </a:xfrm>
          <a:prstGeom prst="rect">
            <a:avLst/>
          </a:prstGeom>
        </p:spPr>
      </p:pic>
    </p:spTree>
    <p:extLst>
      <p:ext uri="{BB962C8B-B14F-4D97-AF65-F5344CB8AC3E}">
        <p14:creationId xmlns:p14="http://schemas.microsoft.com/office/powerpoint/2010/main" val="126926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826366"/>
          </a:xfrm>
          <a:solidFill>
            <a:srgbClr val="92D050"/>
          </a:solidFill>
        </p:spPr>
        <p:txBody>
          <a:bodyPr/>
          <a:lstStyle/>
          <a:p>
            <a:pPr algn="ctr"/>
            <a:r>
              <a:rPr lang="es-ES" b="1" dirty="0" smtClean="0">
                <a:effectLst>
                  <a:outerShdw blurRad="38100" dist="38100" dir="2700000" algn="tl">
                    <a:srgbClr val="000000">
                      <a:alpha val="43137"/>
                    </a:srgbClr>
                  </a:outerShdw>
                </a:effectLst>
              </a:rPr>
              <a:t>¿TE GUSTA VIAJAR?</a:t>
            </a:r>
            <a:endParaRPr lang="es-ES"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838200" y="1454727"/>
            <a:ext cx="10515600" cy="4722236"/>
          </a:xfrm>
        </p:spPr>
        <p:txBody>
          <a:bodyPr>
            <a:normAutofit fontScale="92500" lnSpcReduction="10000"/>
          </a:bodyPr>
          <a:lstStyle/>
          <a:p>
            <a:r>
              <a:rPr lang="es-ES" dirty="0"/>
              <a:t>“Nuestro destino nunca es un lugar, sino una nueva forma de ver las cosas”. – </a:t>
            </a:r>
            <a:r>
              <a:rPr lang="es-ES" b="1" dirty="0"/>
              <a:t>Henry </a:t>
            </a:r>
            <a:r>
              <a:rPr lang="es-ES" b="1" dirty="0" smtClean="0"/>
              <a:t>Miller</a:t>
            </a:r>
          </a:p>
          <a:p>
            <a:pPr marL="0" indent="0">
              <a:buNone/>
            </a:pPr>
            <a:endParaRPr lang="es-ES" b="1" dirty="0"/>
          </a:p>
          <a:p>
            <a:r>
              <a:rPr lang="es-ES" dirty="0"/>
              <a:t>«Ve el mundo. Es más fantástico que cualquier sueño»</a:t>
            </a:r>
            <a:r>
              <a:rPr lang="es-ES" b="1" dirty="0"/>
              <a:t>. </a:t>
            </a:r>
            <a:r>
              <a:rPr lang="es-ES" b="1" dirty="0" err="1"/>
              <a:t>Ray</a:t>
            </a:r>
            <a:r>
              <a:rPr lang="es-ES" b="1" dirty="0"/>
              <a:t> </a:t>
            </a:r>
            <a:r>
              <a:rPr lang="es-ES" b="1" dirty="0" err="1" smtClean="0"/>
              <a:t>Bradbury</a:t>
            </a:r>
            <a:endParaRPr lang="es-ES" b="1" dirty="0" smtClean="0"/>
          </a:p>
          <a:p>
            <a:pPr marL="0" indent="0">
              <a:buNone/>
            </a:pPr>
            <a:r>
              <a:rPr lang="es-ES" dirty="0"/>
              <a:t> </a:t>
            </a:r>
          </a:p>
          <a:p>
            <a:r>
              <a:rPr lang="es-ES" dirty="0"/>
              <a:t>«Viajar te hace modesto. Te hace ver el pequeño lugar que ocupas en el mundo». </a:t>
            </a:r>
            <a:r>
              <a:rPr lang="es-ES" b="1" dirty="0" err="1"/>
              <a:t>Gustave</a:t>
            </a:r>
            <a:r>
              <a:rPr lang="es-ES" b="1" dirty="0"/>
              <a:t> Flaubert</a:t>
            </a:r>
            <a:r>
              <a:rPr lang="es-ES" dirty="0"/>
              <a:t> </a:t>
            </a:r>
            <a:endParaRPr lang="es-ES" dirty="0" smtClean="0"/>
          </a:p>
          <a:p>
            <a:pPr marL="0" indent="0">
              <a:buNone/>
            </a:pPr>
            <a:endParaRPr lang="es-ES" dirty="0"/>
          </a:p>
          <a:p>
            <a:r>
              <a:rPr lang="es-ES" dirty="0"/>
              <a:t>«Viajar es descubrir que todos están equivocados acerca de otros países».</a:t>
            </a:r>
            <a:r>
              <a:rPr lang="es-ES" b="1" dirty="0"/>
              <a:t> </a:t>
            </a:r>
            <a:r>
              <a:rPr lang="es-ES" b="1" dirty="0" err="1"/>
              <a:t>Aldous</a:t>
            </a:r>
            <a:r>
              <a:rPr lang="es-ES" b="1" dirty="0"/>
              <a:t> </a:t>
            </a:r>
            <a:r>
              <a:rPr lang="es-ES" b="1" dirty="0" err="1"/>
              <a:t>Huxley</a:t>
            </a:r>
            <a:r>
              <a:rPr lang="es-ES" dirty="0"/>
              <a:t> </a:t>
            </a:r>
            <a:br>
              <a:rPr lang="es-ES" dirty="0"/>
            </a:br>
            <a:endParaRPr lang="es-ES"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79726" y="5717307"/>
            <a:ext cx="1029855" cy="1029855"/>
          </a:xfrm>
          <a:prstGeom prst="rect">
            <a:avLst/>
          </a:prstGeom>
        </p:spPr>
      </p:pic>
    </p:spTree>
    <p:extLst>
      <p:ext uri="{BB962C8B-B14F-4D97-AF65-F5344CB8AC3E}">
        <p14:creationId xmlns:p14="http://schemas.microsoft.com/office/powerpoint/2010/main" val="11766065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27185" y="5218478"/>
            <a:ext cx="10515600" cy="1325563"/>
          </a:xfrm>
          <a:solidFill>
            <a:srgbClr val="FFC000"/>
          </a:solidFill>
        </p:spPr>
        <p:txBody>
          <a:bodyPr/>
          <a:lstStyle/>
          <a:p>
            <a:pPr algn="ctr"/>
            <a:r>
              <a:rPr lang="es-ES" b="1" dirty="0" smtClean="0">
                <a:effectLst>
                  <a:outerShdw blurRad="38100" dist="38100" dir="2700000" algn="tl">
                    <a:srgbClr val="000000">
                      <a:alpha val="43137"/>
                    </a:srgbClr>
                  </a:outerShdw>
                </a:effectLst>
              </a:rPr>
              <a:t>“Hablar un idioma es asumir un mundo, una cultura”  </a:t>
            </a:r>
            <a:r>
              <a:rPr lang="es-ES" b="1" dirty="0" err="1" smtClean="0">
                <a:effectLst>
                  <a:outerShdw blurRad="38100" dist="38100" dir="2700000" algn="tl">
                    <a:srgbClr val="000000">
                      <a:alpha val="43137"/>
                    </a:srgbClr>
                  </a:outerShdw>
                </a:effectLst>
              </a:rPr>
              <a:t>Frantz</a:t>
            </a:r>
            <a:r>
              <a:rPr lang="es-ES" b="1" dirty="0" smtClean="0">
                <a:effectLst>
                  <a:outerShdw blurRad="38100" dist="38100" dir="2700000" algn="tl">
                    <a:srgbClr val="000000">
                      <a:alpha val="43137"/>
                    </a:srgbClr>
                  </a:outerShdw>
                </a:effectLst>
              </a:rPr>
              <a:t> </a:t>
            </a:r>
            <a:r>
              <a:rPr lang="es-ES" b="1" dirty="0" err="1" smtClean="0">
                <a:effectLst>
                  <a:outerShdw blurRad="38100" dist="38100" dir="2700000" algn="tl">
                    <a:srgbClr val="000000">
                      <a:alpha val="43137"/>
                    </a:srgbClr>
                  </a:outerShdw>
                </a:effectLst>
              </a:rPr>
              <a:t>Fanon</a:t>
            </a:r>
            <a:r>
              <a:rPr lang="es-ES" b="1" dirty="0" smtClean="0">
                <a:effectLst>
                  <a:outerShdw blurRad="38100" dist="38100" dir="2700000" algn="tl">
                    <a:srgbClr val="000000">
                      <a:alpha val="43137"/>
                    </a:srgbClr>
                  </a:outerShdw>
                </a:effectLst>
              </a:rPr>
              <a:t>. </a:t>
            </a:r>
            <a:endParaRPr lang="es-ES"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422031" y="250042"/>
            <a:ext cx="7118252" cy="4968435"/>
          </a:xfrm>
        </p:spPr>
        <p:txBody>
          <a:bodyPr>
            <a:normAutofit lnSpcReduction="10000"/>
          </a:bodyPr>
          <a:lstStyle/>
          <a:p>
            <a:r>
              <a:rPr lang="es-ES" dirty="0" smtClean="0"/>
              <a:t>Derribar fronteras. </a:t>
            </a:r>
          </a:p>
          <a:p>
            <a:r>
              <a:rPr lang="es-ES" dirty="0" smtClean="0"/>
              <a:t>Abrir tu mente.</a:t>
            </a:r>
            <a:endParaRPr lang="es-ES" dirty="0"/>
          </a:p>
          <a:p>
            <a:r>
              <a:rPr lang="es-ES" dirty="0" smtClean="0"/>
              <a:t>Descubrir nuevos saberes y nuevas formas de concebir las cosas.</a:t>
            </a:r>
            <a:endParaRPr lang="es-ES" dirty="0"/>
          </a:p>
          <a:p>
            <a:r>
              <a:rPr lang="es-ES" dirty="0" smtClean="0"/>
              <a:t>Penetrar en la lengua, nuestro pilar fundamental.</a:t>
            </a:r>
          </a:p>
          <a:p>
            <a:r>
              <a:rPr lang="es-ES" dirty="0" smtClean="0"/>
              <a:t>Conocer a más personas, hacer nuevos amigos</a:t>
            </a:r>
            <a:r>
              <a:rPr lang="es-ES" dirty="0"/>
              <a:t>.</a:t>
            </a:r>
            <a:endParaRPr lang="es-ES" dirty="0" smtClean="0"/>
          </a:p>
          <a:p>
            <a:r>
              <a:rPr lang="es-ES" dirty="0" smtClean="0"/>
              <a:t>Aprender francés nos empujará a saber más sobre su literatura, su deporte, su gastronomía, su cómic, su música, su cine, su historia…</a:t>
            </a:r>
          </a:p>
          <a:p>
            <a:endParaRPr lang="es-ES" dirty="0"/>
          </a:p>
        </p:txBody>
      </p:sp>
      <p:pic>
        <p:nvPicPr>
          <p:cNvPr id="4" name="Imagen 3"/>
          <p:cNvPicPr>
            <a:picLocks noChangeAspect="1"/>
          </p:cNvPicPr>
          <p:nvPr/>
        </p:nvPicPr>
        <p:blipFill rotWithShape="1">
          <a:blip r:embed="rId2"/>
          <a:srcRect l="-1" r="-954" b="18132"/>
          <a:stretch/>
        </p:blipFill>
        <p:spPr>
          <a:xfrm>
            <a:off x="7648135" y="1195754"/>
            <a:ext cx="4023360" cy="2785404"/>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4887" y="4084890"/>
            <a:ext cx="1029855" cy="1029855"/>
          </a:xfrm>
          <a:prstGeom prst="rect">
            <a:avLst/>
          </a:prstGeom>
        </p:spPr>
      </p:pic>
    </p:spTree>
    <p:extLst>
      <p:ext uri="{BB962C8B-B14F-4D97-AF65-F5344CB8AC3E}">
        <p14:creationId xmlns:p14="http://schemas.microsoft.com/office/powerpoint/2010/main" val="80193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t>También puedes aprender francés simplemente para comprar baguetes y comer </a:t>
            </a:r>
            <a:r>
              <a:rPr lang="es-ES" dirty="0" err="1" smtClean="0"/>
              <a:t>crêpes</a:t>
            </a:r>
            <a:r>
              <a:rPr lang="es-ES" dirty="0" smtClean="0"/>
              <a:t>…</a:t>
            </a:r>
            <a:endParaRPr lang="es-ES" dirty="0"/>
          </a:p>
        </p:txBody>
      </p:sp>
      <p:pic>
        <p:nvPicPr>
          <p:cNvPr id="4" name="Marcador de contenido 3"/>
          <p:cNvPicPr>
            <a:picLocks noGrp="1" noChangeAspect="1"/>
          </p:cNvPicPr>
          <p:nvPr>
            <p:ph idx="1"/>
          </p:nvPr>
        </p:nvPicPr>
        <p:blipFill>
          <a:blip r:embed="rId2"/>
          <a:stretch>
            <a:fillRect/>
          </a:stretch>
        </p:blipFill>
        <p:spPr>
          <a:xfrm>
            <a:off x="1209822" y="1955409"/>
            <a:ext cx="3726839" cy="4397782"/>
          </a:xfrm>
          <a:prstGeom prst="rect">
            <a:avLst/>
          </a:prstGeom>
        </p:spPr>
      </p:pic>
      <p:pic>
        <p:nvPicPr>
          <p:cNvPr id="2050" name="Picture 2" descr="Ver las imágenes de ori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9909" y="1955409"/>
            <a:ext cx="4229629" cy="422963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8357" y="5449452"/>
            <a:ext cx="1029855" cy="1029855"/>
          </a:xfrm>
          <a:prstGeom prst="rect">
            <a:avLst/>
          </a:prstGeom>
        </p:spPr>
      </p:pic>
    </p:spTree>
    <p:extLst>
      <p:ext uri="{BB962C8B-B14F-4D97-AF65-F5344CB8AC3E}">
        <p14:creationId xmlns:p14="http://schemas.microsoft.com/office/powerpoint/2010/main" val="5666251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634"/>
            <a:ext cx="2895600" cy="1325563"/>
          </a:xfrm>
          <a:solidFill>
            <a:schemeClr val="accent2">
              <a:lumMod val="60000"/>
              <a:lumOff val="40000"/>
            </a:schemeClr>
          </a:solidFill>
        </p:spPr>
        <p:txBody>
          <a:bodyPr>
            <a:normAutofit/>
          </a:bodyPr>
          <a:lstStyle/>
          <a:p>
            <a:r>
              <a:rPr lang="es-ES" dirty="0" smtClean="0"/>
              <a:t>Mi propia experiencia</a:t>
            </a:r>
            <a:endParaRPr lang="es-ES" dirty="0"/>
          </a:p>
        </p:txBody>
      </p:sp>
      <p:pic>
        <p:nvPicPr>
          <p:cNvPr id="4" name="Marcador de contenido 3"/>
          <p:cNvPicPr>
            <a:picLocks noGrp="1" noChangeAspect="1"/>
          </p:cNvPicPr>
          <p:nvPr>
            <p:ph idx="1"/>
          </p:nvPr>
        </p:nvPicPr>
        <p:blipFill>
          <a:blip r:embed="rId2"/>
          <a:stretch>
            <a:fillRect/>
          </a:stretch>
        </p:blipFill>
        <p:spPr>
          <a:xfrm>
            <a:off x="264970" y="1411646"/>
            <a:ext cx="1754766" cy="2339688"/>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1975" y="3379214"/>
            <a:ext cx="2150227" cy="161267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0746" y="1327197"/>
            <a:ext cx="2177771" cy="1849181"/>
          </a:xfrm>
          <a:prstGeom prst="rect">
            <a:avLst/>
          </a:prstGeom>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82982" y="5315815"/>
            <a:ext cx="1808351" cy="1398240"/>
          </a:xfrm>
          <a:prstGeom prst="rect">
            <a:avLst/>
          </a:prstGeom>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5616" y="3884601"/>
            <a:ext cx="1801091" cy="1350818"/>
          </a:xfrm>
          <a:prstGeom prst="rect">
            <a:avLst/>
          </a:prstGeom>
        </p:spPr>
      </p:pic>
      <p:pic>
        <p:nvPicPr>
          <p:cNvPr id="9" name="Imagen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26056" y="1671689"/>
            <a:ext cx="1879888" cy="1409916"/>
          </a:xfrm>
          <a:prstGeom prst="rect">
            <a:avLst/>
          </a:prstGeom>
        </p:spPr>
      </p:pic>
      <p:pic>
        <p:nvPicPr>
          <p:cNvPr id="10" name="Imagen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92513" y="5105728"/>
            <a:ext cx="2142680" cy="1655010"/>
          </a:xfrm>
          <a:prstGeom prst="rect">
            <a:avLst/>
          </a:prstGeom>
        </p:spPr>
      </p:pic>
      <p:pic>
        <p:nvPicPr>
          <p:cNvPr id="11" name="Imagen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73514" y="3512909"/>
            <a:ext cx="1828800" cy="1371600"/>
          </a:xfrm>
          <a:prstGeom prst="rect">
            <a:avLst/>
          </a:prstGeom>
        </p:spPr>
      </p:pic>
      <p:pic>
        <p:nvPicPr>
          <p:cNvPr id="12" name="Imagen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64970" y="5315815"/>
            <a:ext cx="1852344" cy="1398239"/>
          </a:xfrm>
          <a:prstGeom prst="rect">
            <a:avLst/>
          </a:prstGeom>
        </p:spPr>
      </p:pic>
      <p:pic>
        <p:nvPicPr>
          <p:cNvPr id="14" name="Imagen 13"/>
          <p:cNvPicPr>
            <a:picLocks noChangeAspect="1"/>
          </p:cNvPicPr>
          <p:nvPr/>
        </p:nvPicPr>
        <p:blipFill>
          <a:blip r:embed="rId11"/>
          <a:stretch>
            <a:fillRect/>
          </a:stretch>
        </p:blipFill>
        <p:spPr>
          <a:xfrm>
            <a:off x="6612149" y="3340597"/>
            <a:ext cx="2236518" cy="1651287"/>
          </a:xfrm>
          <a:prstGeom prst="rect">
            <a:avLst/>
          </a:prstGeom>
        </p:spPr>
      </p:pic>
      <p:pic>
        <p:nvPicPr>
          <p:cNvPr id="15" name="Imagen 14"/>
          <p:cNvPicPr>
            <a:picLocks noChangeAspect="1"/>
          </p:cNvPicPr>
          <p:nvPr/>
        </p:nvPicPr>
        <p:blipFill>
          <a:blip r:embed="rId12"/>
          <a:stretch>
            <a:fillRect/>
          </a:stretch>
        </p:blipFill>
        <p:spPr>
          <a:xfrm>
            <a:off x="7089714" y="5012359"/>
            <a:ext cx="2218276" cy="1748379"/>
          </a:xfrm>
          <a:prstGeom prst="rect">
            <a:avLst/>
          </a:prstGeom>
        </p:spPr>
      </p:pic>
      <p:pic>
        <p:nvPicPr>
          <p:cNvPr id="16" name="Imagen 1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493978" y="1061496"/>
            <a:ext cx="1735282" cy="1984880"/>
          </a:xfrm>
          <a:prstGeom prst="rect">
            <a:avLst/>
          </a:prstGeom>
        </p:spPr>
      </p:pic>
      <p:pic>
        <p:nvPicPr>
          <p:cNvPr id="17" name="Imagen 16"/>
          <p:cNvPicPr>
            <a:picLocks noChangeAspect="1"/>
          </p:cNvPicPr>
          <p:nvPr/>
        </p:nvPicPr>
        <p:blipFill rotWithShape="1">
          <a:blip r:embed="rId14" cstate="print">
            <a:extLst>
              <a:ext uri="{28A0092B-C50C-407E-A947-70E740481C1C}">
                <a14:useLocalDpi xmlns:a14="http://schemas.microsoft.com/office/drawing/2010/main" val="0"/>
              </a:ext>
            </a:extLst>
          </a:blip>
          <a:srcRect t="18182" r="949" b="35152"/>
          <a:stretch/>
        </p:blipFill>
        <p:spPr>
          <a:xfrm>
            <a:off x="9307990" y="3165233"/>
            <a:ext cx="1836331" cy="1826651"/>
          </a:xfrm>
          <a:prstGeom prst="rect">
            <a:avLst/>
          </a:prstGeom>
        </p:spPr>
      </p:pic>
      <p:pic>
        <p:nvPicPr>
          <p:cNvPr id="18" name="Imagen 17"/>
          <p:cNvPicPr>
            <a:picLocks noChangeAspect="1"/>
          </p:cNvPicPr>
          <p:nvPr/>
        </p:nvPicPr>
        <p:blipFill rotWithShape="1">
          <a:blip r:embed="rId15" cstate="print">
            <a:extLst>
              <a:ext uri="{28A0092B-C50C-407E-A947-70E740481C1C}">
                <a14:useLocalDpi xmlns:a14="http://schemas.microsoft.com/office/drawing/2010/main" val="0"/>
              </a:ext>
            </a:extLst>
          </a:blip>
          <a:srcRect t="19394" r="96" b="40000"/>
          <a:stretch/>
        </p:blipFill>
        <p:spPr>
          <a:xfrm>
            <a:off x="9909083" y="5067159"/>
            <a:ext cx="1919117" cy="1646895"/>
          </a:xfrm>
          <a:prstGeom prst="rect">
            <a:avLst/>
          </a:prstGeom>
        </p:spPr>
      </p:pic>
      <p:pic>
        <p:nvPicPr>
          <p:cNvPr id="19" name="Imagen 18"/>
          <p:cNvPicPr>
            <a:picLocks noChangeAspect="1"/>
          </p:cNvPicPr>
          <p:nvPr/>
        </p:nvPicPr>
        <p:blipFill rotWithShape="1">
          <a:blip r:embed="rId16" cstate="print">
            <a:extLst>
              <a:ext uri="{28A0092B-C50C-407E-A947-70E740481C1C}">
                <a14:useLocalDpi xmlns:a14="http://schemas.microsoft.com/office/drawing/2010/main" val="0"/>
              </a:ext>
            </a:extLst>
          </a:blip>
          <a:srcRect l="1" t="28485" r="-1611" b="44849"/>
          <a:stretch/>
        </p:blipFill>
        <p:spPr>
          <a:xfrm>
            <a:off x="6708702" y="1199832"/>
            <a:ext cx="2348014" cy="1708208"/>
          </a:xfrm>
          <a:prstGeom prst="rect">
            <a:avLst/>
          </a:prstGeom>
        </p:spPr>
      </p:pic>
      <p:pic>
        <p:nvPicPr>
          <p:cNvPr id="20" name="Imagen 19"/>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3072459" y="149487"/>
            <a:ext cx="1029855" cy="1029855"/>
          </a:xfrm>
          <a:prstGeom prst="rect">
            <a:avLst/>
          </a:prstGeom>
        </p:spPr>
      </p:pic>
    </p:spTree>
    <p:extLst>
      <p:ext uri="{BB962C8B-B14F-4D97-AF65-F5344CB8AC3E}">
        <p14:creationId xmlns:p14="http://schemas.microsoft.com/office/powerpoint/2010/main" val="1258477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61109" y="295852"/>
            <a:ext cx="4939146" cy="1325563"/>
          </a:xfrm>
          <a:solidFill>
            <a:schemeClr val="accent4">
              <a:lumMod val="40000"/>
              <a:lumOff val="60000"/>
            </a:schemeClr>
          </a:solidFill>
        </p:spPr>
        <p:txBody>
          <a:bodyPr>
            <a:normAutofit/>
          </a:bodyPr>
          <a:lstStyle/>
          <a:p>
            <a:pPr algn="ctr"/>
            <a:r>
              <a:rPr lang="es-ES" sz="2400" dirty="0" smtClean="0">
                <a:latin typeface="Times New Roman" panose="02020603050405020304" pitchFamily="18" charset="0"/>
                <a:cs typeface="Times New Roman" panose="02020603050405020304" pitchFamily="18" charset="0"/>
              </a:rPr>
              <a:t>Aprender una única lengua no basta</a:t>
            </a:r>
            <a:endParaRPr lang="es-ES" sz="2400" dirty="0">
              <a:latin typeface="Times New Roman" panose="02020603050405020304" pitchFamily="18" charset="0"/>
              <a:cs typeface="Times New Roman" panose="02020603050405020304" pitchFamily="18" charset="0"/>
            </a:endParaRPr>
          </a:p>
        </p:txBody>
      </p:sp>
      <p:sp>
        <p:nvSpPr>
          <p:cNvPr id="3" name="Marcador de contenido 2"/>
          <p:cNvSpPr>
            <a:spLocks noGrp="1"/>
          </p:cNvSpPr>
          <p:nvPr>
            <p:ph idx="1"/>
          </p:nvPr>
        </p:nvSpPr>
        <p:spPr>
          <a:xfrm>
            <a:off x="561110" y="2037484"/>
            <a:ext cx="4939145" cy="1325563"/>
          </a:xfrm>
          <a:solidFill>
            <a:schemeClr val="accent4">
              <a:lumMod val="40000"/>
              <a:lumOff val="60000"/>
            </a:schemeClr>
          </a:solidFill>
        </p:spPr>
        <p:txBody>
          <a:bodyPr>
            <a:normAutofit/>
          </a:bodyPr>
          <a:lstStyle/>
          <a:p>
            <a:pPr marL="0" indent="0" algn="ctr">
              <a:buNone/>
            </a:pPr>
            <a:r>
              <a:rPr lang="es-ES" sz="2400" dirty="0" smtClean="0">
                <a:latin typeface="Times New Roman" panose="02020603050405020304" pitchFamily="18" charset="0"/>
                <a:cs typeface="Times New Roman" panose="02020603050405020304" pitchFamily="18" charset="0"/>
              </a:rPr>
              <a:t>Una ventaja para tu futura carrera profesional</a:t>
            </a:r>
            <a:endParaRPr lang="es-ES" sz="2400" dirty="0">
              <a:latin typeface="Times New Roman" panose="02020603050405020304" pitchFamily="18" charset="0"/>
              <a:cs typeface="Times New Roman" panose="02020603050405020304" pitchFamily="18" charset="0"/>
            </a:endParaRPr>
          </a:p>
        </p:txBody>
      </p:sp>
      <p:sp>
        <p:nvSpPr>
          <p:cNvPr id="6" name="Título 1"/>
          <p:cNvSpPr txBox="1">
            <a:spLocks/>
          </p:cNvSpPr>
          <p:nvPr/>
        </p:nvSpPr>
        <p:spPr>
          <a:xfrm>
            <a:off x="6477001" y="295852"/>
            <a:ext cx="4939146" cy="1325563"/>
          </a:xfrm>
          <a:prstGeom prst="rect">
            <a:avLst/>
          </a:prstGeom>
          <a:solidFill>
            <a:schemeClr val="accent4">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2400" dirty="0" smtClean="0">
                <a:latin typeface="Times New Roman" panose="02020603050405020304" pitchFamily="18" charset="0"/>
                <a:cs typeface="Times New Roman" panose="02020603050405020304" pitchFamily="18" charset="0"/>
              </a:rPr>
              <a:t>Apertura al mercado laboral</a:t>
            </a:r>
            <a:endParaRPr lang="es-ES" sz="2400" dirty="0">
              <a:latin typeface="Times New Roman" panose="02020603050405020304" pitchFamily="18" charset="0"/>
              <a:cs typeface="Times New Roman" panose="02020603050405020304" pitchFamily="18" charset="0"/>
            </a:endParaRPr>
          </a:p>
        </p:txBody>
      </p:sp>
      <p:sp>
        <p:nvSpPr>
          <p:cNvPr id="7" name="Título 1"/>
          <p:cNvSpPr txBox="1">
            <a:spLocks/>
          </p:cNvSpPr>
          <p:nvPr/>
        </p:nvSpPr>
        <p:spPr>
          <a:xfrm>
            <a:off x="6477001" y="2037051"/>
            <a:ext cx="4939146" cy="1325563"/>
          </a:xfrm>
          <a:prstGeom prst="rect">
            <a:avLst/>
          </a:prstGeom>
          <a:solidFill>
            <a:schemeClr val="accent4">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2400" dirty="0" smtClean="0">
                <a:latin typeface="Times New Roman" panose="02020603050405020304" pitchFamily="18" charset="0"/>
                <a:cs typeface="Times New Roman" panose="02020603050405020304" pitchFamily="18" charset="0"/>
              </a:rPr>
              <a:t>Ir a Francia y comer queso. </a:t>
            </a:r>
            <a:endParaRPr lang="es-ES" sz="2400" dirty="0">
              <a:latin typeface="Times New Roman" panose="02020603050405020304" pitchFamily="18" charset="0"/>
              <a:cs typeface="Times New Roman" panose="02020603050405020304" pitchFamily="18" charset="0"/>
            </a:endParaRPr>
          </a:p>
        </p:txBody>
      </p:sp>
      <p:pic>
        <p:nvPicPr>
          <p:cNvPr id="1026" name="Picture 2" descr="La imagen puede contener: texto que dice &quot;Milton @miltonroses Que te gusten las mujeres está bien. Que te gusten los hombres está bien. Que te gusten ambos está bien. ¿Sabés qué no está bien? Que no te guste el queso. ¿Cómo no te va a gustar el queso? La libertad tiene límites. 4:23 sept. 2019 Twitter for Android&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1453" y="3778250"/>
            <a:ext cx="3479369" cy="2812498"/>
          </a:xfrm>
          <a:prstGeom prst="rect">
            <a:avLst/>
          </a:prstGeom>
          <a:noFill/>
          <a:extLst>
            <a:ext uri="{909E8E84-426E-40DD-AFC4-6F175D3DCCD1}">
              <a14:hiddenFill xmlns:a14="http://schemas.microsoft.com/office/drawing/2010/main">
                <a:solidFill>
                  <a:srgbClr val="FFFFFF"/>
                </a:solidFill>
              </a14:hiddenFill>
            </a:ext>
          </a:extLst>
        </p:spPr>
      </p:pic>
      <p:sp>
        <p:nvSpPr>
          <p:cNvPr id="14" name="Título 1"/>
          <p:cNvSpPr txBox="1">
            <a:spLocks/>
          </p:cNvSpPr>
          <p:nvPr/>
        </p:nvSpPr>
        <p:spPr>
          <a:xfrm>
            <a:off x="561109" y="3858936"/>
            <a:ext cx="4939146" cy="1325563"/>
          </a:xfrm>
          <a:prstGeom prst="rect">
            <a:avLst/>
          </a:prstGeom>
          <a:solidFill>
            <a:schemeClr val="accent4">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2400" dirty="0" smtClean="0">
                <a:latin typeface="Times New Roman" panose="02020603050405020304" pitchFamily="18" charset="0"/>
                <a:cs typeface="Times New Roman" panose="02020603050405020304" pitchFamily="18" charset="0"/>
              </a:rPr>
              <a:t>O para entender memes en francés…</a:t>
            </a:r>
            <a:endParaRPr lang="es-ES" sz="2400" dirty="0">
              <a:latin typeface="Times New Roman" panose="02020603050405020304" pitchFamily="18" charset="0"/>
              <a:cs typeface="Times New Roman" panose="02020603050405020304" pitchFamily="18" charset="0"/>
            </a:endParaRPr>
          </a:p>
        </p:txBody>
      </p:sp>
      <p:pic>
        <p:nvPicPr>
          <p:cNvPr id="1032" name="Picture 8" descr="Ver las imágenes de ori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4992" y="3778250"/>
            <a:ext cx="4022579" cy="2729609"/>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n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7146" y="1354432"/>
            <a:ext cx="1029855" cy="1029855"/>
          </a:xfrm>
          <a:prstGeom prst="rect">
            <a:avLst/>
          </a:prstGeom>
        </p:spPr>
      </p:pic>
    </p:spTree>
    <p:extLst>
      <p:ext uri="{BB962C8B-B14F-4D97-AF65-F5344CB8AC3E}">
        <p14:creationId xmlns:p14="http://schemas.microsoft.com/office/powerpoint/2010/main" val="2128964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90600" y="578716"/>
            <a:ext cx="10515600" cy="2067502"/>
          </a:xfrm>
        </p:spPr>
        <p:txBody>
          <a:bodyPr>
            <a:normAutofit/>
          </a:bodyPr>
          <a:lstStyle/>
          <a:p>
            <a:pPr marL="0" indent="0">
              <a:buNone/>
            </a:pPr>
            <a:r>
              <a:rPr lang="es-ES" sz="13800" dirty="0" smtClean="0"/>
              <a:t>SAPERE AUDE</a:t>
            </a:r>
            <a:endParaRPr lang="es-ES" sz="13800" dirty="0"/>
          </a:p>
        </p:txBody>
      </p:sp>
      <p:pic>
        <p:nvPicPr>
          <p:cNvPr id="2050"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4096" y="3117272"/>
            <a:ext cx="3571298" cy="252678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9726" y="5717307"/>
            <a:ext cx="1029855" cy="1029855"/>
          </a:xfrm>
          <a:prstGeom prst="rect">
            <a:avLst/>
          </a:prstGeom>
        </p:spPr>
      </p:pic>
    </p:spTree>
    <p:extLst>
      <p:ext uri="{BB962C8B-B14F-4D97-AF65-F5344CB8AC3E}">
        <p14:creationId xmlns:p14="http://schemas.microsoft.com/office/powerpoint/2010/main" val="102514164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TotalTime>
  <Words>302</Words>
  <Application>Microsoft Office PowerPoint</Application>
  <PresentationFormat>Panorámica</PresentationFormat>
  <Paragraphs>35</Paragraphs>
  <Slides>10</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10</vt:i4>
      </vt:variant>
    </vt:vector>
  </HeadingPairs>
  <TitlesOfParts>
    <vt:vector size="15" baseType="lpstr">
      <vt:lpstr>Arial</vt:lpstr>
      <vt:lpstr>Calibri</vt:lpstr>
      <vt:lpstr>Calibri Light</vt:lpstr>
      <vt:lpstr>Times New Roman</vt:lpstr>
      <vt:lpstr>Tema de Office</vt:lpstr>
      <vt:lpstr>¿Por qué es importante aprender francés?</vt:lpstr>
      <vt:lpstr>Vuestro estudio y vuestro esfuerzo tiene sentido.  ¡NO LO OLVIDÉIS! </vt:lpstr>
      <vt:lpstr>Lo primero de todo…</vt:lpstr>
      <vt:lpstr>Los idiomas son una llave directa a conocer otros mundos… COMUNICACIÓN  </vt:lpstr>
      <vt:lpstr>¿TE GUSTA VIAJAR?</vt:lpstr>
      <vt:lpstr>“Hablar un idioma es asumir un mundo, una cultura”  Frantz Fanon. </vt:lpstr>
      <vt:lpstr>También puedes aprender francés simplemente para comprar baguetes y comer crêpes…</vt:lpstr>
      <vt:lpstr>Mi propia experiencia</vt:lpstr>
      <vt:lpstr>Aprender una única lengua no basta</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¿Por qué es importante aprender francés?</dc:title>
  <dc:creator>helenafdez08@gmail.com</dc:creator>
  <cp:lastModifiedBy>Helena</cp:lastModifiedBy>
  <cp:revision>29</cp:revision>
  <dcterms:created xsi:type="dcterms:W3CDTF">2021-01-19T00:41:18Z</dcterms:created>
  <dcterms:modified xsi:type="dcterms:W3CDTF">2023-09-12T18:54:22Z</dcterms:modified>
</cp:coreProperties>
</file>